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Oswald" panose="020B0604020202020204" charset="0"/>
      <p:regular r:id="rId27"/>
      <p:bold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Source Code Pro" panose="020B0604020202020204" charset="0"/>
      <p:regular r:id="rId33"/>
      <p:bold r:id="rId34"/>
    </p:embeddedFont>
    <p:embeddedFont>
      <p:font typeface="Syncopate" panose="020B0604020202020204" charset="0"/>
      <p:regular r:id="rId35"/>
      <p:bold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Rumley" initials="" lastIdx="3" clrIdx="0"/>
  <p:cmAuthor id="1" name="Jennifer Walton-Fisette" initials="" lastIdx="2" clrIdx="1"/>
  <p:cmAuthor id="2" name="Alicia Crowe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2A8BEB-1E72-4240-BF3A-11288088BF7F}">
  <a:tblStyle styleId="{4B2A8BEB-1E72-4240-BF3A-11288088BF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61DF36-DD0F-41BA-AE5E-31B20538A9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5T20:25:38.961" idx="1">
    <p:pos x="6000" y="100"/>
    <p:text>Agreed. Only need one of these slides.</p:text>
  </p:cm>
  <p:cm authorId="2" dt="2018-10-25T20:34:11.104" idx="1">
    <p:pos x="6000" y="200"/>
    <p:text>only one - I just couldn't decide - i like this but i want color on the left side but can't figrue how to do it</p:text>
  </p:cm>
  <p:cm authorId="1" dt="2018-10-25T20:37:55.272" idx="2">
    <p:pos x="6000" y="300"/>
    <p:text>I wouldn't worry too much about it. Let's just go with this and call it a day. We have too many things that we have going on to belabor it.</p:text>
  </p:cm>
  <p:cm authorId="2" dt="2018-10-26T12:52:21.489" idx="2">
    <p:pos x="6000" y="400"/>
    <p:text>Done</p:text>
  </p:cm>
  <p:cm authorId="2" dt="2018-10-26T12:52:53.812" idx="3">
    <p:pos x="6000" y="500"/>
    <p:text>let me know when you are ok with me sending it to Brian and he can upload it so others have it</p:text>
  </p:cm>
  <p:cm authorId="0" dt="2018-10-26T14:15:31.272" idx="2">
    <p:pos x="6000" y="600"/>
    <p:text>I changed the font in this slide to align with the others and added a closing slide.</p:text>
  </p:cm>
  <p:cm authorId="0" dt="2018-10-26T14:18:10.419" idx="1">
    <p:pos x="6000" y="0"/>
    <p:text>Between this one and the next - just one? (either/ or)?
I added a couple on this one...</p:text>
  </p:cm>
  <p:cm authorId="0" dt="2018-10-26T14:18:10.419" idx="3">
    <p:pos x="6000" y="700"/>
    <p:text>Sometimes, if I think I might make more changes after I have to submit slides, I include a shortened google link to the actual slides (view only) on the front page so folks can access the last version?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9c45342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9c45342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Karen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9090756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9090756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cf2eb57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cf2eb57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cf2eb57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cf2eb57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4cf2eb5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4cf2eb5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cf2eb57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cf2eb573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cf2eb57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cf2eb573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4cf2eb573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4cf2eb573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4cf2eb573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4cf2eb573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4267837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4267837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4cf2eb57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4cf2eb57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91e1f37e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91e1f37e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cf2eb5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cf2eb5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dc3b46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bdc3b46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 from the first meeting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3c7ef81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3c7ef81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Developed from the first admin meeting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9090756a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9090756a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4cf2eb5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4cf2eb5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 rot="-5400000" flipH="1">
            <a:off x="71454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rot="-5400000" flipH="1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5400000" flipH="1">
            <a:off x="714337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 rot="5400000" flipH="1">
            <a:off x="714337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rot="5400000" flipH="1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 rot="-5400000" flipH="1">
            <a:off x="71454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 rot="5400000" flipH="1">
            <a:off x="714337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 rot="5400000" flipH="1">
            <a:off x="714337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 rot="5400000" flipH="1">
            <a:off x="714337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8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0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22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24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42" name="Google Shape;14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crowe@kent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rumley@kentschools.net" TargetMode="External"/><Relationship Id="rId4" Type="http://schemas.openxmlformats.org/officeDocument/2006/relationships/hyperlink" Target="mailto:jfisette@kent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 rot="5400000">
            <a:off x="-222300" y="222300"/>
            <a:ext cx="4897800" cy="4453200"/>
          </a:xfrm>
          <a:prstGeom prst="rtTriangle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/>
          <p:nvPr/>
        </p:nvSpPr>
        <p:spPr>
          <a:xfrm rot="-5400000">
            <a:off x="4468500" y="468000"/>
            <a:ext cx="4897800" cy="4453200"/>
          </a:xfrm>
          <a:prstGeom prst="rtTriangl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467850" y="991925"/>
            <a:ext cx="8208300" cy="114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Syncopate"/>
                <a:ea typeface="Syncopate"/>
                <a:cs typeface="Syncopate"/>
                <a:sym typeface="Syncopate"/>
              </a:rPr>
              <a:t>TEAM KENT</a:t>
            </a:r>
            <a:endParaRPr sz="6000"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1"/>
          </p:nvPr>
        </p:nvSpPr>
        <p:spPr>
          <a:xfrm>
            <a:off x="428850" y="2531625"/>
            <a:ext cx="8286300" cy="200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ndara"/>
                <a:ea typeface="Candara"/>
                <a:cs typeface="Candara"/>
                <a:sym typeface="Candara"/>
              </a:rPr>
              <a:t>An innovative partnership between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 The Kent City School District </a:t>
            </a:r>
            <a:endParaRPr sz="2400" b="1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ndara"/>
                <a:ea typeface="Candara"/>
                <a:cs typeface="Candara"/>
                <a:sym typeface="Candara"/>
              </a:rPr>
              <a:t>&amp;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Kent State University </a:t>
            </a:r>
            <a:endParaRPr sz="2400" b="1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College of Education, Health, and Human Services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3478600" y="722650"/>
            <a:ext cx="5496900" cy="15465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Superintendent George Joseph</a:t>
            </a:r>
            <a:endParaRPr sz="3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Asst. Supt. Tom Larkin</a:t>
            </a:r>
            <a:endParaRPr sz="3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 rot="-1223369">
            <a:off x="434819" y="343463"/>
            <a:ext cx="3176522" cy="1216824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Key Players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1370250" y="2366350"/>
            <a:ext cx="6403500" cy="2609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ndara"/>
                <a:ea typeface="Candara"/>
                <a:cs typeface="Candara"/>
                <a:sym typeface="Candara"/>
              </a:rPr>
              <a:t>Team Leaders: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Courtney Baliman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Janice Byrd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Jenny Cureton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Justin Gates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Annette Kratcoski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Tom Larkin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3571950" y="2846050"/>
            <a:ext cx="2216400" cy="213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Jason Miller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Lynn Guillot-Miller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Steve Mitchell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Bridget Mulvey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Daniel Nilsson</a:t>
            </a:r>
            <a:endParaRPr sz="2000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Linda Paulus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5788350" y="2846050"/>
            <a:ext cx="1985400" cy="213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Todd Poole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Jim Soyars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Troy Spear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Daniela Stuckey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Janice Swan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Andrew Wiley</a:t>
            </a:r>
            <a:endParaRPr sz="200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NEXT STEPS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cxnSp>
        <p:nvCxnSpPr>
          <p:cNvPr id="251" name="Google Shape;251;p36"/>
          <p:cNvCxnSpPr/>
          <p:nvPr/>
        </p:nvCxnSpPr>
        <p:spPr>
          <a:xfrm>
            <a:off x="920150" y="1483750"/>
            <a:ext cx="9000" cy="2062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976096" y="1017727"/>
            <a:ext cx="181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Step 1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929150" y="1470950"/>
            <a:ext cx="2479200" cy="13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Strengthen partnership &amp; Streamline communication systems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Establish ‘18-19 Goals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54" name="Google Shape;254;p36"/>
          <p:cNvCxnSpPr/>
          <p:nvPr/>
        </p:nvCxnSpPr>
        <p:spPr>
          <a:xfrm flipH="1">
            <a:off x="3395925" y="1330025"/>
            <a:ext cx="12300" cy="2064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3454298" y="737177"/>
            <a:ext cx="181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Step 2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3454300" y="1197875"/>
            <a:ext cx="2738700" cy="18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Reconnect with teams in August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Adopt Mission &amp; Vision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Research project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57" name="Google Shape;257;p36"/>
          <p:cNvCxnSpPr/>
          <p:nvPr/>
        </p:nvCxnSpPr>
        <p:spPr>
          <a:xfrm>
            <a:off x="6442375" y="1049475"/>
            <a:ext cx="15300" cy="20421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6452550" y="445025"/>
            <a:ext cx="181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Step 3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6452550" y="905723"/>
            <a:ext cx="1814100" cy="15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Whole group Collaboration and ‘18-19 Kick-Off: September</a:t>
            </a:r>
            <a:endParaRPr sz="2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60" name="Google Shape;260;p36"/>
          <p:cNvGrpSpPr/>
          <p:nvPr/>
        </p:nvGrpSpPr>
        <p:grpSpPr>
          <a:xfrm>
            <a:off x="929150" y="3009882"/>
            <a:ext cx="6993309" cy="1607367"/>
            <a:chOff x="929030" y="3219673"/>
            <a:chExt cx="6993309" cy="1520400"/>
          </a:xfrm>
        </p:grpSpPr>
        <p:cxnSp>
          <p:nvCxnSpPr>
            <p:cNvPr id="261" name="Google Shape;261;p36"/>
            <p:cNvCxnSpPr>
              <a:stCxn id="262" idx="6"/>
              <a:endCxn id="263" idx="2"/>
            </p:cNvCxnSpPr>
            <p:nvPr/>
          </p:nvCxnSpPr>
          <p:spPr>
            <a:xfrm>
              <a:off x="1537730" y="3979907"/>
              <a:ext cx="4864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62" name="Google Shape;262;p36"/>
            <p:cNvSpPr/>
            <p:nvPr/>
          </p:nvSpPr>
          <p:spPr>
            <a:xfrm>
              <a:off x="929030" y="3675557"/>
              <a:ext cx="608700" cy="608700"/>
            </a:xfrm>
            <a:prstGeom prst="ellipse">
              <a:avLst/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3421283" y="3431305"/>
              <a:ext cx="1097100" cy="10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6401939" y="3219673"/>
              <a:ext cx="1520400" cy="1520400"/>
            </a:xfrm>
            <a:prstGeom prst="ellipse">
              <a:avLst/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976100" y="4191675"/>
            <a:ext cx="744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Support and Communicate with Team Leaders</a:t>
            </a:r>
            <a:endParaRPr sz="200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66" name="Google Shape;266;p36"/>
          <p:cNvCxnSpPr/>
          <p:nvPr/>
        </p:nvCxnSpPr>
        <p:spPr>
          <a:xfrm>
            <a:off x="976100" y="4617250"/>
            <a:ext cx="7707900" cy="294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/>
          <p:nvPr/>
        </p:nvSpPr>
        <p:spPr>
          <a:xfrm rot="5400000">
            <a:off x="-222300" y="222300"/>
            <a:ext cx="4897800" cy="4453200"/>
          </a:xfrm>
          <a:prstGeom prst="rtTriangle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7"/>
          <p:cNvSpPr/>
          <p:nvPr/>
        </p:nvSpPr>
        <p:spPr>
          <a:xfrm rot="-5400000">
            <a:off x="4468500" y="468000"/>
            <a:ext cx="4897800" cy="4453200"/>
          </a:xfrm>
          <a:prstGeom prst="rtTriangl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ctrTitle"/>
          </p:nvPr>
        </p:nvSpPr>
        <p:spPr>
          <a:xfrm>
            <a:off x="467850" y="348200"/>
            <a:ext cx="8208300" cy="114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Syncopate"/>
                <a:ea typeface="Syncopate"/>
                <a:cs typeface="Syncopate"/>
                <a:sym typeface="Syncopate"/>
              </a:rPr>
              <a:t>Your Turn</a:t>
            </a:r>
            <a:endParaRPr sz="5000"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subTitle" idx="1"/>
          </p:nvPr>
        </p:nvSpPr>
        <p:spPr>
          <a:xfrm>
            <a:off x="428850" y="1621675"/>
            <a:ext cx="8286300" cy="2916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What whole district might your unit partner with?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Who would you contact to start such a process? 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What might be the way to begin your partnership?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F9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subTitle" idx="1"/>
          </p:nvPr>
        </p:nvSpPr>
        <p:spPr>
          <a:xfrm>
            <a:off x="265500" y="734775"/>
            <a:ext cx="4045200" cy="4144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Our collaboratively developed partnership provides a holistic approach to community engagement. We work together to ensure that students, teachers, and staff across both institutions are part of a socially, emotionally and cognitively safe place to learn, grow, and engage as individuals.</a:t>
            </a:r>
            <a:endParaRPr sz="240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190500" y="244925"/>
            <a:ext cx="4116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Mission (purpose)</a:t>
            </a:r>
            <a:r>
              <a:rPr lang="en" sz="2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/>
          </a:p>
        </p:txBody>
      </p:sp>
      <p:sp>
        <p:nvSpPr>
          <p:cNvPr id="281" name="Google Shape;281;p38"/>
          <p:cNvSpPr/>
          <p:nvPr/>
        </p:nvSpPr>
        <p:spPr>
          <a:xfrm>
            <a:off x="4575700" y="6400"/>
            <a:ext cx="4568400" cy="51435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2"/>
          </p:nvPr>
        </p:nvSpPr>
        <p:spPr>
          <a:xfrm>
            <a:off x="4815950" y="734675"/>
            <a:ext cx="4116900" cy="4144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365F91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365F91"/>
                </a:solidFill>
                <a:latin typeface="Candara"/>
                <a:ea typeface="Candara"/>
                <a:cs typeface="Candara"/>
                <a:sym typeface="Candara"/>
              </a:rPr>
              <a:t>Mutually beneficial collaboration </a:t>
            </a:r>
            <a:endParaRPr sz="2400">
              <a:solidFill>
                <a:srgbClr val="365F9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365F91"/>
                </a:solidFill>
                <a:latin typeface="Candara"/>
                <a:ea typeface="Candara"/>
                <a:cs typeface="Candara"/>
                <a:sym typeface="Candara"/>
              </a:rPr>
              <a:t>Respect for diversity and social justice  </a:t>
            </a:r>
            <a:endParaRPr sz="2400">
              <a:solidFill>
                <a:srgbClr val="365F9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365F91"/>
                </a:solidFill>
                <a:latin typeface="Candara"/>
                <a:ea typeface="Candara"/>
                <a:cs typeface="Candara"/>
                <a:sym typeface="Candara"/>
              </a:rPr>
              <a:t>Engaged teaching and learning</a:t>
            </a:r>
            <a:endParaRPr sz="2400">
              <a:solidFill>
                <a:srgbClr val="365F9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65F91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365F91"/>
                </a:solidFill>
                <a:latin typeface="Candara"/>
                <a:ea typeface="Candara"/>
                <a:cs typeface="Candara"/>
                <a:sym typeface="Candara"/>
              </a:rPr>
              <a:t>Wellness/Whole person well-being</a:t>
            </a:r>
            <a:endParaRPr sz="2400">
              <a:solidFill>
                <a:srgbClr val="365F9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4815950" y="244925"/>
            <a:ext cx="3107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We value:</a:t>
            </a:r>
            <a:r>
              <a:rPr lang="en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25" y="0"/>
            <a:ext cx="85875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/>
          <p:nvPr/>
        </p:nvSpPr>
        <p:spPr>
          <a:xfrm rot="5400000">
            <a:off x="-222300" y="222300"/>
            <a:ext cx="4897800" cy="4453200"/>
          </a:xfrm>
          <a:prstGeom prst="rtTriangle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0"/>
          <p:cNvSpPr/>
          <p:nvPr/>
        </p:nvSpPr>
        <p:spPr>
          <a:xfrm rot="-5400000">
            <a:off x="4468500" y="468000"/>
            <a:ext cx="4897800" cy="4453200"/>
          </a:xfrm>
          <a:prstGeom prst="rtTriangl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ctrTitle"/>
          </p:nvPr>
        </p:nvSpPr>
        <p:spPr>
          <a:xfrm>
            <a:off x="467850" y="348200"/>
            <a:ext cx="8208300" cy="114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Syncopate"/>
                <a:ea typeface="Syncopate"/>
                <a:cs typeface="Syncopate"/>
                <a:sym typeface="Syncopate"/>
              </a:rPr>
              <a:t>Year 2 Kick Off </a:t>
            </a:r>
            <a:endParaRPr sz="5000"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subTitle" idx="1"/>
          </p:nvPr>
        </p:nvSpPr>
        <p:spPr>
          <a:xfrm>
            <a:off x="428850" y="1621675"/>
            <a:ext cx="8286300" cy="2916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Setting the Stage 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Sharing of Mission, Values and Frameworks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Sharing of Goals for Teams 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Setting and Reminding of Expectations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Team work 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/>
          <p:nvPr/>
        </p:nvSpPr>
        <p:spPr>
          <a:xfrm rot="5400000">
            <a:off x="-222300" y="222300"/>
            <a:ext cx="4897800" cy="4453200"/>
          </a:xfrm>
          <a:prstGeom prst="rtTriangle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1"/>
          <p:cNvSpPr/>
          <p:nvPr/>
        </p:nvSpPr>
        <p:spPr>
          <a:xfrm rot="-5400000">
            <a:off x="4468500" y="468000"/>
            <a:ext cx="4897800" cy="4453200"/>
          </a:xfrm>
          <a:prstGeom prst="rtTriangl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ctrTitle"/>
          </p:nvPr>
        </p:nvSpPr>
        <p:spPr>
          <a:xfrm>
            <a:off x="467850" y="348200"/>
            <a:ext cx="8208300" cy="114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Syncopate"/>
                <a:ea typeface="Syncopate"/>
                <a:cs typeface="Syncopate"/>
                <a:sym typeface="Syncopate"/>
              </a:rPr>
              <a:t>Team work </a:t>
            </a:r>
            <a:endParaRPr sz="5000"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05" name="Google Shape;305;p41"/>
          <p:cNvSpPr txBox="1">
            <a:spLocks noGrp="1"/>
          </p:cNvSpPr>
          <p:nvPr>
            <p:ph type="subTitle" idx="1"/>
          </p:nvPr>
        </p:nvSpPr>
        <p:spPr>
          <a:xfrm>
            <a:off x="428850" y="1621675"/>
            <a:ext cx="8286300" cy="3372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ndara"/>
              <a:buChar char="●"/>
            </a:pPr>
            <a:r>
              <a:rPr lang="en" sz="2100" b="1">
                <a:latin typeface="Candara"/>
                <a:ea typeface="Candara"/>
                <a:cs typeface="Candara"/>
                <a:sym typeface="Candara"/>
              </a:rPr>
              <a:t>List what you have developed and implemented so far.</a:t>
            </a:r>
            <a:endParaRPr sz="2100" b="1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ndara"/>
              <a:buChar char="●"/>
            </a:pPr>
            <a:r>
              <a:rPr lang="en" sz="2100" b="1">
                <a:latin typeface="Candara"/>
                <a:ea typeface="Candara"/>
                <a:cs typeface="Candara"/>
                <a:sym typeface="Candara"/>
              </a:rPr>
              <a:t>Develop 1-2 short term projects with dates and benchmark goals</a:t>
            </a:r>
            <a:endParaRPr sz="2100" b="1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ndara"/>
              <a:buChar char="●"/>
            </a:pPr>
            <a:r>
              <a:rPr lang="en" sz="2100" b="1">
                <a:latin typeface="Candara"/>
                <a:ea typeface="Candara"/>
                <a:cs typeface="Candara"/>
                <a:sym typeface="Candara"/>
              </a:rPr>
              <a:t>Develop 1-2 longer term projects with dates and benchmark goals.</a:t>
            </a:r>
            <a:endParaRPr sz="2100" b="1">
              <a:latin typeface="Candara"/>
              <a:ea typeface="Candara"/>
              <a:cs typeface="Candara"/>
              <a:sym typeface="Candara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ndara"/>
              <a:buChar char="○"/>
            </a:pPr>
            <a:r>
              <a:rPr lang="en" sz="2100" b="1">
                <a:latin typeface="Candara"/>
                <a:ea typeface="Candara"/>
                <a:cs typeface="Candara"/>
                <a:sym typeface="Candara"/>
              </a:rPr>
              <a:t>When thinking about your projects, consider how you would determine and report the process and outcomes of the project.</a:t>
            </a:r>
            <a:endParaRPr sz="2100" b="1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ndara"/>
              <a:buChar char="●"/>
            </a:pPr>
            <a:r>
              <a:rPr lang="en" sz="2100" b="1">
                <a:latin typeface="Candara"/>
                <a:ea typeface="Candara"/>
                <a:cs typeface="Candara"/>
                <a:sym typeface="Candara"/>
              </a:rPr>
              <a:t>Develop a purpose statement for your group. </a:t>
            </a:r>
            <a:endParaRPr sz="2100" b="1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ndara"/>
              <a:buChar char="●"/>
            </a:pPr>
            <a:r>
              <a:rPr lang="en" sz="2100" b="1">
                <a:latin typeface="Candara"/>
                <a:ea typeface="Candara"/>
                <a:cs typeface="Candara"/>
                <a:sym typeface="Candara"/>
              </a:rPr>
              <a:t>Review team name: do you want to keep your current name or come up with something different?</a:t>
            </a:r>
            <a:endParaRPr sz="21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NEXT STEPS For US</a:t>
            </a: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cxnSp>
        <p:nvCxnSpPr>
          <p:cNvPr id="311" name="Google Shape;311;p42"/>
          <p:cNvCxnSpPr/>
          <p:nvPr/>
        </p:nvCxnSpPr>
        <p:spPr>
          <a:xfrm>
            <a:off x="920150" y="1483750"/>
            <a:ext cx="9000" cy="2062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976096" y="1017727"/>
            <a:ext cx="181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Step 1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3" name="Google Shape;313;p42"/>
          <p:cNvSpPr txBox="1">
            <a:spLocks noGrp="1"/>
          </p:cNvSpPr>
          <p:nvPr>
            <p:ph type="body" idx="1"/>
          </p:nvPr>
        </p:nvSpPr>
        <p:spPr>
          <a:xfrm>
            <a:off x="929150" y="1470950"/>
            <a:ext cx="2479200" cy="13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Develop MOU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Researching the Process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314" name="Google Shape;314;p42"/>
          <p:cNvCxnSpPr/>
          <p:nvPr/>
        </p:nvCxnSpPr>
        <p:spPr>
          <a:xfrm flipH="1">
            <a:off x="3395925" y="1330025"/>
            <a:ext cx="12300" cy="2064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3454298" y="737177"/>
            <a:ext cx="181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Step 2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6" name="Google Shape;316;p42"/>
          <p:cNvSpPr txBox="1">
            <a:spLocks noGrp="1"/>
          </p:cNvSpPr>
          <p:nvPr>
            <p:ph type="body" idx="1"/>
          </p:nvPr>
        </p:nvSpPr>
        <p:spPr>
          <a:xfrm>
            <a:off x="3454300" y="1197875"/>
            <a:ext cx="2738700" cy="18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Spring Whole Group Meeting 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317" name="Google Shape;317;p42"/>
          <p:cNvCxnSpPr/>
          <p:nvPr/>
        </p:nvCxnSpPr>
        <p:spPr>
          <a:xfrm>
            <a:off x="6442375" y="1049475"/>
            <a:ext cx="15300" cy="20421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6452550" y="445025"/>
            <a:ext cx="181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Step 3</a:t>
            </a:r>
            <a:endParaRPr sz="2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6452550" y="905725"/>
            <a:ext cx="2079000" cy="15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Present outcomes of projects in June 2019 School Board Meeting</a:t>
            </a:r>
            <a:endParaRPr sz="2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20" name="Google Shape;320;p42"/>
          <p:cNvGrpSpPr/>
          <p:nvPr/>
        </p:nvGrpSpPr>
        <p:grpSpPr>
          <a:xfrm>
            <a:off x="969700" y="2846607"/>
            <a:ext cx="6993309" cy="1607367"/>
            <a:chOff x="929030" y="3219673"/>
            <a:chExt cx="6993309" cy="1520400"/>
          </a:xfrm>
        </p:grpSpPr>
        <p:cxnSp>
          <p:nvCxnSpPr>
            <p:cNvPr id="321" name="Google Shape;321;p42"/>
            <p:cNvCxnSpPr>
              <a:stCxn id="322" idx="6"/>
              <a:endCxn id="323" idx="2"/>
            </p:cNvCxnSpPr>
            <p:nvPr/>
          </p:nvCxnSpPr>
          <p:spPr>
            <a:xfrm>
              <a:off x="1537730" y="3979907"/>
              <a:ext cx="4864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22" name="Google Shape;322;p42"/>
            <p:cNvSpPr/>
            <p:nvPr/>
          </p:nvSpPr>
          <p:spPr>
            <a:xfrm>
              <a:off x="929030" y="3675557"/>
              <a:ext cx="608700" cy="608700"/>
            </a:xfrm>
            <a:prstGeom prst="ellipse">
              <a:avLst/>
            </a:pr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2"/>
            <p:cNvSpPr/>
            <p:nvPr/>
          </p:nvSpPr>
          <p:spPr>
            <a:xfrm>
              <a:off x="3421283" y="3431305"/>
              <a:ext cx="1097100" cy="10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6401939" y="3219673"/>
              <a:ext cx="1520400" cy="1520400"/>
            </a:xfrm>
            <a:prstGeom prst="ellipse">
              <a:avLst/>
            </a:pr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929150" y="4136400"/>
            <a:ext cx="7440300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Support and Communicate with Team Leaders </a:t>
            </a:r>
            <a:endParaRPr sz="200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Encourage Others to Participate or Create Teams</a:t>
            </a:r>
            <a:endParaRPr sz="200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326" name="Google Shape;326;p42"/>
          <p:cNvCxnSpPr/>
          <p:nvPr/>
        </p:nvCxnSpPr>
        <p:spPr>
          <a:xfrm>
            <a:off x="920150" y="4625250"/>
            <a:ext cx="7707900" cy="294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2523225" y="450975"/>
            <a:ext cx="64557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Syncopate"/>
                <a:ea typeface="Syncopate"/>
                <a:cs typeface="Syncopate"/>
                <a:sym typeface="Syncopate"/>
              </a:rPr>
              <a:t>Projects in progress</a:t>
            </a:r>
            <a:endParaRPr sz="3000">
              <a:solidFill>
                <a:srgbClr val="1C4587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2894475" y="1034150"/>
            <a:ext cx="5740800" cy="3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ndara"/>
              <a:buChar char="●"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Evaluation &amp; Measurement students taking a course where they analyze and interpret district data with the district 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ndara"/>
              <a:buChar char="●"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Cultural Cafés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ndara"/>
              <a:buChar char="●"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College students as ambassadors to middle and high school students 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ndara"/>
              <a:buChar char="●"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Food pantry and packs to address food insecurity</a:t>
            </a: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ndara"/>
              <a:buChar char="●"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Counseling support in KCS buildings 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/>
          <p:nvPr/>
        </p:nvSpPr>
        <p:spPr>
          <a:xfrm rot="5400000">
            <a:off x="-222300" y="222300"/>
            <a:ext cx="4897800" cy="4453200"/>
          </a:xfrm>
          <a:prstGeom prst="rtTriangle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4"/>
          <p:cNvSpPr/>
          <p:nvPr/>
        </p:nvSpPr>
        <p:spPr>
          <a:xfrm rot="-5400000">
            <a:off x="4468500" y="468000"/>
            <a:ext cx="4897800" cy="4453200"/>
          </a:xfrm>
          <a:prstGeom prst="rtTriangl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4"/>
          <p:cNvSpPr txBox="1">
            <a:spLocks noGrp="1"/>
          </p:cNvSpPr>
          <p:nvPr>
            <p:ph type="ctrTitle"/>
          </p:nvPr>
        </p:nvSpPr>
        <p:spPr>
          <a:xfrm>
            <a:off x="467850" y="1024925"/>
            <a:ext cx="8208300" cy="114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latin typeface="Syncopate"/>
                <a:ea typeface="Syncopate"/>
                <a:cs typeface="Syncopate"/>
                <a:sym typeface="Syncopate"/>
              </a:rPr>
              <a:t>Thank YOu - QueStions?</a:t>
            </a:r>
            <a:endParaRPr sz="3400"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340" name="Google Shape;340;p44"/>
          <p:cNvSpPr txBox="1">
            <a:spLocks noGrp="1"/>
          </p:cNvSpPr>
          <p:nvPr>
            <p:ph type="subTitle" idx="1"/>
          </p:nvPr>
        </p:nvSpPr>
        <p:spPr>
          <a:xfrm>
            <a:off x="428850" y="2531625"/>
            <a:ext cx="8286300" cy="200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 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533725" y="2923450"/>
            <a:ext cx="2333100" cy="114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Alicia R. Crowe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Kent State University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acrowe@kent.edu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5757125" y="2923450"/>
            <a:ext cx="2795100" cy="114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Jennifer L. Walton-Fisette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Kent State University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jfisette@kent.edu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2962025" y="2923450"/>
            <a:ext cx="2795100" cy="114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Karen E. Rumley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Kent City Schools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krumley@kentschools.net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 rot="5400000">
            <a:off x="-222300" y="222300"/>
            <a:ext cx="4897800" cy="4453200"/>
          </a:xfrm>
          <a:prstGeom prst="rtTriangle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/>
          <p:nvPr/>
        </p:nvSpPr>
        <p:spPr>
          <a:xfrm rot="-5400000">
            <a:off x="4468500" y="468000"/>
            <a:ext cx="4897800" cy="4453200"/>
          </a:xfrm>
          <a:prstGeom prst="rtTriangl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ctrTitle"/>
          </p:nvPr>
        </p:nvSpPr>
        <p:spPr>
          <a:xfrm>
            <a:off x="467850" y="1024925"/>
            <a:ext cx="8208300" cy="114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Syncopate"/>
                <a:ea typeface="Syncopate"/>
                <a:cs typeface="Syncopate"/>
                <a:sym typeface="Syncopate"/>
              </a:rPr>
              <a:t>Welcome</a:t>
            </a:r>
            <a:endParaRPr sz="6000"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428850" y="2531625"/>
            <a:ext cx="8286300" cy="200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latin typeface="Candara"/>
                <a:ea typeface="Candara"/>
                <a:cs typeface="Candara"/>
                <a:sym typeface="Candara"/>
              </a:rPr>
              <a:t>What would you like to take with you from this session?</a:t>
            </a:r>
            <a:endParaRPr sz="2400" b="1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 l="13824" r="13832"/>
          <a:stretch/>
        </p:blipFill>
        <p:spPr>
          <a:xfrm>
            <a:off x="-9150" y="0"/>
            <a:ext cx="45944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66300" y="1830600"/>
            <a:ext cx="44436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The beginning </a:t>
            </a:r>
            <a:endParaRPr sz="3600" b="1">
              <a:solidFill>
                <a:schemeClr val="lt1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The 3 of us and an aspirational idea 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Our initial </a:t>
            </a:r>
            <a:r>
              <a:rPr lang="en" b="1">
                <a:latin typeface="Syncopate"/>
                <a:ea typeface="Syncopate"/>
                <a:cs typeface="Syncopate"/>
                <a:sym typeface="Syncopate"/>
              </a:rPr>
              <a:t>Purpose</a:t>
            </a:r>
            <a:r>
              <a:rPr lang="en">
                <a:latin typeface="Syncopate"/>
                <a:ea typeface="Syncopate"/>
                <a:cs typeface="Syncopate"/>
                <a:sym typeface="Syncopate"/>
              </a:rPr>
              <a:t> and </a:t>
            </a:r>
            <a:r>
              <a:rPr lang="en" b="1">
                <a:latin typeface="Syncopate"/>
                <a:ea typeface="Syncopate"/>
                <a:cs typeface="Syncopate"/>
                <a:sym typeface="Syncopate"/>
              </a:rPr>
              <a:t>why</a:t>
            </a:r>
            <a:endParaRPr b="1"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 mutually beneficial partnership </a:t>
            </a:r>
            <a:endParaRPr sz="240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 b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What can we be doing FOR and WITH each other to support student and adult learning?</a:t>
            </a:r>
            <a:endParaRPr sz="2400" b="1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 much we already do…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 much we could do...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76" name="Google Shape;176;p29"/>
          <p:cNvGraphicFramePr/>
          <p:nvPr/>
        </p:nvGraphicFramePr>
        <p:xfrm>
          <a:off x="5071481" y="4552231"/>
          <a:ext cx="3285800" cy="428214"/>
        </p:xfrm>
        <a:graphic>
          <a:graphicData uri="http://schemas.openxmlformats.org/drawingml/2006/table">
            <a:tbl>
              <a:tblPr>
                <a:noFill/>
                <a:tableStyleId>{4B2A8BEB-1E72-4240-BF3A-11288088BF7F}</a:tableStyleId>
              </a:tblPr>
              <a:tblGrid>
                <a:gridCol w="82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20XX</a:t>
                      </a:r>
                      <a:endParaRPr b="1">
                        <a:solidFill>
                          <a:schemeClr val="l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7" name="Google Shape;177;p29"/>
          <p:cNvSpPr/>
          <p:nvPr/>
        </p:nvSpPr>
        <p:spPr>
          <a:xfrm>
            <a:off x="5154825" y="3536048"/>
            <a:ext cx="722400" cy="990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9"/>
          <p:cNvSpPr/>
          <p:nvPr/>
        </p:nvSpPr>
        <p:spPr>
          <a:xfrm>
            <a:off x="5975583" y="3069166"/>
            <a:ext cx="722400" cy="14574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9"/>
          <p:cNvSpPr/>
          <p:nvPr/>
        </p:nvSpPr>
        <p:spPr>
          <a:xfrm>
            <a:off x="6796341" y="1919075"/>
            <a:ext cx="722400" cy="2607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/>
          <p:nvPr/>
        </p:nvSpPr>
        <p:spPr>
          <a:xfrm>
            <a:off x="7617100" y="2163901"/>
            <a:ext cx="722400" cy="2363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1" name="Google Shape;181;p29"/>
          <p:cNvCxnSpPr/>
          <p:nvPr/>
        </p:nvCxnSpPr>
        <p:spPr>
          <a:xfrm rot="10800000">
            <a:off x="509400" y="4552050"/>
            <a:ext cx="81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13824" r="13832"/>
          <a:stretch/>
        </p:blipFill>
        <p:spPr>
          <a:xfrm>
            <a:off x="-9150" y="0"/>
            <a:ext cx="45944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66300" y="1830600"/>
            <a:ext cx="44436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Jump Start the Partnership</a:t>
            </a:r>
            <a:endParaRPr sz="3600" b="1">
              <a:solidFill>
                <a:schemeClr val="lt1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Identify key players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Bring them together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Char char="●"/>
            </a:pPr>
            <a:r>
              <a:rPr lang="en" sz="2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See what happens</a:t>
            </a:r>
            <a:endParaRPr sz="2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94550" y="122925"/>
            <a:ext cx="1068300" cy="47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73763"/>
                </a:solidFill>
                <a:latin typeface="Syncopate"/>
                <a:ea typeface="Syncopate"/>
                <a:cs typeface="Syncopate"/>
                <a:sym typeface="Syncopate"/>
              </a:rPr>
              <a:t>T</a:t>
            </a:r>
            <a:r>
              <a:rPr lang="en" sz="2600" b="1">
                <a:solidFill>
                  <a:srgbClr val="660000"/>
                </a:solidFill>
                <a:latin typeface="Syncopate"/>
                <a:ea typeface="Syncopate"/>
                <a:cs typeface="Syncopate"/>
                <a:sym typeface="Syncopate"/>
              </a:rPr>
              <a:t>  k</a:t>
            </a:r>
            <a:endParaRPr sz="2600" b="1">
              <a:solidFill>
                <a:srgbClr val="66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73763"/>
                </a:solidFill>
                <a:latin typeface="Syncopate"/>
                <a:ea typeface="Syncopate"/>
                <a:cs typeface="Syncopate"/>
                <a:sym typeface="Syncopate"/>
              </a:rPr>
              <a:t>E</a:t>
            </a:r>
            <a:r>
              <a:rPr lang="en" sz="2600" b="1">
                <a:solidFill>
                  <a:srgbClr val="660000"/>
                </a:solidFill>
                <a:latin typeface="Syncopate"/>
                <a:ea typeface="Syncopate"/>
                <a:cs typeface="Syncopate"/>
                <a:sym typeface="Syncopate"/>
              </a:rPr>
              <a:t>	E</a:t>
            </a:r>
            <a:endParaRPr sz="2600" b="1">
              <a:solidFill>
                <a:srgbClr val="66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73763"/>
                </a:solidFill>
                <a:latin typeface="Syncopate"/>
                <a:ea typeface="Syncopate"/>
                <a:cs typeface="Syncopate"/>
                <a:sym typeface="Syncopate"/>
              </a:rPr>
              <a:t>A</a:t>
            </a:r>
            <a:r>
              <a:rPr lang="en" sz="2600" b="1">
                <a:solidFill>
                  <a:srgbClr val="660000"/>
                </a:solidFill>
                <a:latin typeface="Syncopate"/>
                <a:ea typeface="Syncopate"/>
                <a:cs typeface="Syncopate"/>
                <a:sym typeface="Syncopate"/>
              </a:rPr>
              <a:t>	N </a:t>
            </a:r>
            <a:r>
              <a:rPr lang="en" sz="2600" b="1">
                <a:solidFill>
                  <a:srgbClr val="073763"/>
                </a:solidFill>
                <a:latin typeface="Syncopate"/>
                <a:ea typeface="Syncopate"/>
                <a:cs typeface="Syncopate"/>
                <a:sym typeface="Syncopate"/>
              </a:rPr>
              <a:t>M</a:t>
            </a:r>
            <a:r>
              <a:rPr lang="en" sz="2600" b="1">
                <a:solidFill>
                  <a:srgbClr val="660000"/>
                </a:solidFill>
                <a:latin typeface="Syncopate"/>
                <a:ea typeface="Syncopate"/>
                <a:cs typeface="Syncopate"/>
                <a:sym typeface="Syncopate"/>
              </a:rPr>
              <a:t> T</a:t>
            </a:r>
            <a:endParaRPr sz="2600" b="1">
              <a:solidFill>
                <a:srgbClr val="66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V</a:t>
            </a:r>
            <a:endParaRPr sz="2600" b="1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A</a:t>
            </a:r>
            <a:endParaRPr sz="2600" b="1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L</a:t>
            </a:r>
            <a:endParaRPr sz="2600" b="1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U</a:t>
            </a:r>
            <a:endParaRPr sz="2600" b="1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E</a:t>
            </a:r>
            <a:endParaRPr sz="2600" b="1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S</a:t>
            </a:r>
            <a:endParaRPr sz="2600" b="1">
              <a:solidFill>
                <a:srgbClr val="000000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950" y="0"/>
            <a:ext cx="7981051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/>
          <p:nvPr/>
        </p:nvSpPr>
        <p:spPr>
          <a:xfrm rot="5400000">
            <a:off x="-222300" y="222300"/>
            <a:ext cx="4897800" cy="4453200"/>
          </a:xfrm>
          <a:prstGeom prst="rtTriangle">
            <a:avLst/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 rot="-5400000">
            <a:off x="4468500" y="468000"/>
            <a:ext cx="4897800" cy="4453200"/>
          </a:xfrm>
          <a:prstGeom prst="rtTriangle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1" name="Google Shape;201;p32"/>
          <p:cNvGraphicFramePr/>
          <p:nvPr/>
        </p:nvGraphicFramePr>
        <p:xfrm>
          <a:off x="-52437" y="245700"/>
          <a:ext cx="3009125" cy="1830294"/>
        </p:xfrm>
        <a:graphic>
          <a:graphicData uri="http://schemas.openxmlformats.org/drawingml/2006/table">
            <a:tbl>
              <a:tblPr>
                <a:noFill/>
                <a:tableStyleId>{3661DF36-DD0F-41BA-AE5E-31B20538A991}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00">
                <a:tc rowSpan="2"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65F91"/>
                          </a:solidFill>
                          <a:latin typeface="Syncopate"/>
                          <a:ea typeface="Syncopate"/>
                          <a:cs typeface="Syncopate"/>
                          <a:sym typeface="Syncopate"/>
                        </a:rPr>
                        <a:t>TEAM</a:t>
                      </a:r>
                      <a:r>
                        <a:rPr lang="en" sz="1800" b="1">
                          <a:solidFill>
                            <a:srgbClr val="C00000"/>
                          </a:solidFill>
                          <a:latin typeface="Syncopate"/>
                          <a:ea typeface="Syncopate"/>
                          <a:cs typeface="Syncopate"/>
                          <a:sym typeface="Syncopate"/>
                        </a:rPr>
                        <a:t> KENT </a:t>
                      </a:r>
                      <a:r>
                        <a:rPr lang="en" sz="1800" b="1">
                          <a:solidFill>
                            <a:srgbClr val="FFFFFF"/>
                          </a:solidFill>
                          <a:latin typeface="Syncopate"/>
                          <a:ea typeface="Syncopate"/>
                          <a:cs typeface="Syncopate"/>
                          <a:sym typeface="Syncopate"/>
                        </a:rPr>
                        <a:t>Partnership</a:t>
                      </a:r>
                      <a:endParaRPr sz="1800" b="1">
                        <a:solidFill>
                          <a:srgbClr val="FFFFFF"/>
                        </a:solidFill>
                        <a:latin typeface="Syncopate"/>
                        <a:ea typeface="Syncopate"/>
                        <a:cs typeface="Syncopate"/>
                        <a:sym typeface="Syncopat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2017-18 Framework</a:t>
                      </a:r>
                      <a:endParaRPr sz="2200">
                        <a:solidFill>
                          <a:srgbClr val="FFFFFF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Kent City Schools &amp; </a:t>
                      </a:r>
                      <a:endParaRPr sz="1800">
                        <a:solidFill>
                          <a:srgbClr val="FFFFFF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Kent State University</a:t>
                      </a:r>
                      <a:endParaRPr sz="1800">
                        <a:solidFill>
                          <a:srgbClr val="FFFFFF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1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2" name="Google Shape;202;p32"/>
          <p:cNvSpPr txBox="1"/>
          <p:nvPr/>
        </p:nvSpPr>
        <p:spPr>
          <a:xfrm>
            <a:off x="-669675" y="1702100"/>
            <a:ext cx="372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2"/>
          <p:cNvSpPr txBox="1"/>
          <p:nvPr/>
        </p:nvSpPr>
        <p:spPr>
          <a:xfrm>
            <a:off x="5748075" y="3322400"/>
            <a:ext cx="3563400" cy="1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PARTNERSHIP</a:t>
            </a:r>
            <a:endParaRPr sz="18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FACILITATORS</a:t>
            </a:r>
            <a:endParaRPr sz="1800" b="1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Alicia Crowe </a:t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Karen Rumley  </a:t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Jennifer Walton-Fisette  </a:t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500" y="265100"/>
            <a:ext cx="6347001" cy="461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2331125" y="426425"/>
            <a:ext cx="650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Year 1 Milestones</a:t>
            </a:r>
            <a:r>
              <a:rPr lang="en" sz="1400">
                <a:latin typeface="Syncopate"/>
                <a:ea typeface="Syncopate"/>
                <a:cs typeface="Syncopate"/>
                <a:sym typeface="Syncopate"/>
              </a:rPr>
              <a:t> </a:t>
            </a:r>
            <a:r>
              <a:rPr lang="en" sz="1400" i="1"/>
              <a:t> </a:t>
            </a:r>
            <a:endParaRPr sz="1400" i="1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1600" i="1"/>
          </a:p>
        </p:txBody>
      </p:sp>
      <p:cxnSp>
        <p:nvCxnSpPr>
          <p:cNvPr id="210" name="Google Shape;210;p33"/>
          <p:cNvCxnSpPr/>
          <p:nvPr/>
        </p:nvCxnSpPr>
        <p:spPr>
          <a:xfrm rot="10800000">
            <a:off x="680050" y="2152465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746037" y="1919774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August 2017</a:t>
            </a:r>
            <a:endParaRPr sz="2400" b="1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746025" y="2209800"/>
            <a:ext cx="2742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We started         dreaming… and kept on</a:t>
            </a:r>
            <a:endParaRPr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13" name="Google Shape;213;p33"/>
          <p:cNvCxnSpPr/>
          <p:nvPr/>
        </p:nvCxnSpPr>
        <p:spPr>
          <a:xfrm>
            <a:off x="1580075" y="3223729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1660125" y="3690550"/>
            <a:ext cx="21312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Sept. 6, 2017</a:t>
            </a:r>
            <a:endParaRPr sz="2400" b="1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1688599" y="3970275"/>
            <a:ext cx="23676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First meeting of KCS and KSU leaders  - we become TEAM KENT</a:t>
            </a:r>
            <a:endParaRPr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16" name="Google Shape;216;p33"/>
          <p:cNvCxnSpPr/>
          <p:nvPr/>
        </p:nvCxnSpPr>
        <p:spPr>
          <a:xfrm rot="10800000">
            <a:off x="2439075" y="1463650"/>
            <a:ext cx="300" cy="157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2483462" y="1051036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Oct. 18, 2017</a:t>
            </a:r>
            <a:endParaRPr sz="2400" b="1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2549950" y="1341100"/>
            <a:ext cx="29622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Large group collaborative brainstorming leads to Teams</a:t>
            </a:r>
            <a:endParaRPr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19" name="Google Shape;219;p33"/>
          <p:cNvCxnSpPr/>
          <p:nvPr/>
        </p:nvCxnSpPr>
        <p:spPr>
          <a:xfrm>
            <a:off x="6101500" y="3456071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6222974" y="3772825"/>
            <a:ext cx="19713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March 7, 2018</a:t>
            </a:r>
            <a:endParaRPr sz="2400" b="1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6303032" y="4062848"/>
            <a:ext cx="1848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Large group check-in</a:t>
            </a:r>
            <a:endParaRPr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22" name="Google Shape;222;p33"/>
          <p:cNvCxnSpPr/>
          <p:nvPr/>
        </p:nvCxnSpPr>
        <p:spPr>
          <a:xfrm rot="10800000">
            <a:off x="7068781" y="1497365"/>
            <a:ext cx="12000" cy="14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7068787" y="1534924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73763"/>
                </a:solidFill>
                <a:latin typeface="Candara"/>
                <a:ea typeface="Candara"/>
                <a:cs typeface="Candara"/>
                <a:sym typeface="Candara"/>
              </a:rPr>
              <a:t>May 2018</a:t>
            </a:r>
            <a:endParaRPr sz="2400" b="1">
              <a:solidFill>
                <a:srgbClr val="07376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7188575" y="1824950"/>
            <a:ext cx="18480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Updates to organization leaders</a:t>
            </a:r>
            <a:endParaRPr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225" name="Google Shape;225;p33"/>
          <p:cNvGraphicFramePr/>
          <p:nvPr/>
        </p:nvGraphicFramePr>
        <p:xfrm>
          <a:off x="323100" y="2983265"/>
          <a:ext cx="8509325" cy="396210"/>
        </p:xfrm>
        <a:graphic>
          <a:graphicData uri="http://schemas.openxmlformats.org/drawingml/2006/table">
            <a:tbl>
              <a:tblPr>
                <a:noFill/>
                <a:tableStyleId>{4B2A8BEB-1E72-4240-BF3A-11288088BF7F}</a:tableStyleId>
              </a:tblPr>
              <a:tblGrid>
                <a:gridCol w="77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3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Aug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Sept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Oct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Nov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Dec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Jan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Feb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Apr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6" name="Google Shape;226;p33"/>
          <p:cNvSpPr txBox="1"/>
          <p:nvPr/>
        </p:nvSpPr>
        <p:spPr>
          <a:xfrm>
            <a:off x="2883775" y="3404113"/>
            <a:ext cx="58053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Candara"/>
                <a:ea typeface="Candara"/>
                <a:cs typeface="Candara"/>
                <a:sym typeface="Candara"/>
              </a:rPr>
              <a:t>Teams start to meet</a:t>
            </a:r>
            <a:endParaRPr sz="1800" i="1"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27" name="Google Shape;227;p33"/>
          <p:cNvCxnSpPr/>
          <p:nvPr/>
        </p:nvCxnSpPr>
        <p:spPr>
          <a:xfrm flipH="1">
            <a:off x="2868650" y="3375013"/>
            <a:ext cx="7500" cy="3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28" name="Google Shape;228;p33"/>
          <p:cNvCxnSpPr/>
          <p:nvPr/>
        </p:nvCxnSpPr>
        <p:spPr>
          <a:xfrm rot="10800000" flipH="1">
            <a:off x="2868650" y="3414475"/>
            <a:ext cx="5966400" cy="66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33"/>
          <p:cNvCxnSpPr/>
          <p:nvPr/>
        </p:nvCxnSpPr>
        <p:spPr>
          <a:xfrm rot="10800000" flipH="1">
            <a:off x="697575" y="2920850"/>
            <a:ext cx="8137500" cy="27600"/>
          </a:xfrm>
          <a:prstGeom prst="straightConnector1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b="8366"/>
          <a:stretch/>
        </p:blipFill>
        <p:spPr>
          <a:xfrm>
            <a:off x="258525" y="0"/>
            <a:ext cx="84500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627</Words>
  <Application>Microsoft Office PowerPoint</Application>
  <PresentationFormat>On-screen Show (16:9)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Candara</vt:lpstr>
      <vt:lpstr>Oswald</vt:lpstr>
      <vt:lpstr>Cambria</vt:lpstr>
      <vt:lpstr>Source Code Pro</vt:lpstr>
      <vt:lpstr>Syncopate</vt:lpstr>
      <vt:lpstr>Roboto</vt:lpstr>
      <vt:lpstr>Arial</vt:lpstr>
      <vt:lpstr>Simple Light</vt:lpstr>
      <vt:lpstr>Modern Writer</vt:lpstr>
      <vt:lpstr>TEAM KENT</vt:lpstr>
      <vt:lpstr>Welcome</vt:lpstr>
      <vt:lpstr>The beginning </vt:lpstr>
      <vt:lpstr>Our initial Purpose and why</vt:lpstr>
      <vt:lpstr>Jump Start the Partnership</vt:lpstr>
      <vt:lpstr>PowerPoint Presentation</vt:lpstr>
      <vt:lpstr>PowerPoint Presentation</vt:lpstr>
      <vt:lpstr>Year 1 Milestones   </vt:lpstr>
      <vt:lpstr>PowerPoint Presentation</vt:lpstr>
      <vt:lpstr>Superintendent George Joseph Asst. Supt. Tom Larkin</vt:lpstr>
      <vt:lpstr>NEXT STEPS</vt:lpstr>
      <vt:lpstr>Your Turn</vt:lpstr>
      <vt:lpstr>PowerPoint Presentation</vt:lpstr>
      <vt:lpstr>PowerPoint Presentation</vt:lpstr>
      <vt:lpstr>Year 2 Kick Off </vt:lpstr>
      <vt:lpstr>Team work </vt:lpstr>
      <vt:lpstr>NEXT STEPS For US</vt:lpstr>
      <vt:lpstr>Projects in progress</vt:lpstr>
      <vt:lpstr>Thank YOu -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KENT</dc:title>
  <cp:lastModifiedBy>DEHOFF, BRIAN</cp:lastModifiedBy>
  <cp:revision>1</cp:revision>
  <dcterms:modified xsi:type="dcterms:W3CDTF">2018-10-29T18:51:31Z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